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2A2AA-F152-D6A9-DCE3-E1CB285E0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E6100-D456-B1BD-38B3-E94215AF4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AB368-FB0D-D0C8-6F21-031FAB16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38BDB-A888-8872-2009-2067D061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C0E05-8553-3F08-0233-07EB69B5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8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0D2C-43C5-5029-2E03-59FB91BF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719E5-A2C9-9B1D-1C77-A4AA6A703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8D825-E028-8089-4011-07E163E0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28808-DC86-40B0-01CC-9895E0D7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31457-C599-D204-6763-CC25D8DE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9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02B29-2603-EAE9-6AAA-4A49FA9C9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F9404-8BDF-C4A4-7C87-ABC19809C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87CBC-86FE-FA32-03C0-BDA574F0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E9424-D2BD-062C-2839-79E22379B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57102-3382-3B0F-9765-0B367F6B0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1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06A1-083B-831E-0D74-83785F4A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49A43-637F-DC67-AA77-2231AA7FE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C222-9F67-FB9A-8882-999CE658D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E1429-49FF-B187-3E7A-64865CEA8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D13F-0FDE-C0ED-D946-D2013B36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02C5-83C7-D74B-77F2-6E30FF91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E0FF9-5DF5-EC18-5892-AD34D231D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B75D1-1D95-1CD8-9B32-D64798EB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D00EA-F8F3-D5D5-C79C-AF91C0177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6E602-8024-9331-A0B1-F593F886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4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097F-22D2-E226-586B-82858A5D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1E82-638C-94A1-03C3-7240760C9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C3978-9A2D-A7FB-D526-AB33D1673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05BBC-5375-0429-D87F-336AC1556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B0C28-5457-F50A-3937-A3D207BA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F34CB-27DD-571D-6D4F-376D5CF4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120A-8FF9-1880-DBD6-B0E646DE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FD480-0C8D-311C-2AD9-9B51352F2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9C887-9338-AA48-2FB4-65DA11DB1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A3E49-4F68-F650-1646-7967F28F9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ED52B-26DF-83D8-44D6-96482E210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AE75E-B8AE-1DB6-6498-8C2BBEAE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3B32D-9F2C-02E2-5059-198EAFD70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C3F01-7C05-7D08-9C8E-C9356E34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24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0E8-D4D8-F7EF-336F-48286EEC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D18BB-3C6C-07C9-344C-C410D785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D0507-C8FA-F6A7-325C-FBC770F0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85461-AED4-2393-BAE4-ACC0B24A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859DD-17F0-3438-C743-21D5E534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D0BC6-7CD8-373B-8164-AB90DF58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C19C1-D17A-809A-FD3F-071151F0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3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1589-EC3F-5DF5-4C26-183AB575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C8CB8-848B-DDA9-5B59-9D223E03F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7D6D8-7344-BB2A-B678-21C4C860F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2B6B-3D12-E80E-2D3E-65BAD7D7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F4B21-C2BF-F3BF-5DAE-43F1074C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DA449-CABF-F663-B2AC-D66CEB53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9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9B27-49AD-4FD5-D165-6C74A2E8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B26507-7B32-D703-C0E3-493075501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C9DF9-29D9-4D51-E194-7F8A7C0B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B74AE-5205-2CDB-DC4E-AC8391C7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A5D66-9953-316D-80D5-7B85F157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1A79F-B677-7908-B479-19FE34DA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1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5B756-64E1-9B56-A67A-B5F1191E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2963E-39FB-F054-D220-4472F4168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0C35D-FE31-D851-2332-90955E68D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31F61-D089-4F93-8FF7-403BA422AB7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F3026-74F0-E542-C87D-BD2B4EEC6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7F914-5A14-D4F2-91AE-76D9699EB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AC67D-39DC-4A9B-881E-47966295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0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5CC5-5C3A-6FE1-478F-EE81096F5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FEA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B3328-6657-3C77-903E-CB2E657AB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 Knudsen</a:t>
            </a:r>
          </a:p>
        </p:txBody>
      </p:sp>
    </p:spTree>
    <p:extLst>
      <p:ext uri="{BB962C8B-B14F-4D97-AF65-F5344CB8AC3E}">
        <p14:creationId xmlns:p14="http://schemas.microsoft.com/office/powerpoint/2010/main" val="309468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DA32-33F0-7DFF-B746-15712026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 steps in an analysis</a:t>
            </a:r>
          </a:p>
        </p:txBody>
      </p:sp>
      <p:pic>
        <p:nvPicPr>
          <p:cNvPr id="5" name="Picture 4" descr="A diagram of different colored boxes&#10;&#10;Description automatically generated with medium confidence">
            <a:extLst>
              <a:ext uri="{FF2B5EF4-FFF2-40B4-BE49-F238E27FC236}">
                <a16:creationId xmlns:a16="http://schemas.microsoft.com/office/drawing/2014/main" id="{86C2297D-14DD-7B72-30DF-261B3804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80" y="1690688"/>
            <a:ext cx="7122718" cy="44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8DC4E9-6B01-6400-B281-88F2C7F3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7" t="21200" r="6267" b="20400"/>
          <a:stretch/>
        </p:blipFill>
        <p:spPr>
          <a:xfrm>
            <a:off x="5074549" y="4827957"/>
            <a:ext cx="1870182" cy="1664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C77A7-3473-2142-4F95-90341901A165}"/>
              </a:ext>
            </a:extLst>
          </p:cNvPr>
          <p:cNvSpPr txBox="1"/>
          <p:nvPr/>
        </p:nvSpPr>
        <p:spPr>
          <a:xfrm>
            <a:off x="665480" y="2049641"/>
            <a:ext cx="10688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be using the finite element method (FEM) extensively in this laboratory session.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you, the student, the software is a “means to an end.”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This session is serves as a ‘soft’ introduction to using the FEM to solve a relatively straightforward analysis.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4A3FF7-911D-C890-CAF5-FB5C003D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Health warning!</a:t>
            </a:r>
          </a:p>
        </p:txBody>
      </p:sp>
    </p:spTree>
    <p:extLst>
      <p:ext uri="{BB962C8B-B14F-4D97-AF65-F5344CB8AC3E}">
        <p14:creationId xmlns:p14="http://schemas.microsoft.com/office/powerpoint/2010/main" val="193075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BD06-D4A4-4C72-C3B9-35E90BBC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92560" cy="1325563"/>
          </a:xfrm>
        </p:spPr>
        <p:txBody>
          <a:bodyPr/>
          <a:lstStyle/>
          <a:p>
            <a:r>
              <a:rPr lang="en-US" dirty="0"/>
              <a:t>Why use FEM? If you ask an expert, you will hear…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28BF76-FC0F-881D-8D36-867AE4CA80C4}"/>
              </a:ext>
            </a:extLst>
          </p:cNvPr>
          <p:cNvSpPr/>
          <p:nvPr/>
        </p:nvSpPr>
        <p:spPr>
          <a:xfrm>
            <a:off x="1732785" y="2287131"/>
            <a:ext cx="33186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“Hard and not </a:t>
            </a:r>
          </a:p>
          <a:p>
            <a:pPr algn="ctr"/>
            <a:r>
              <a:rPr lang="en-US" sz="4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user friendly”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769A64-7487-AC0C-9CD6-6BEB3A72FD10}"/>
              </a:ext>
            </a:extLst>
          </p:cNvPr>
          <p:cNvSpPr/>
          <p:nvPr/>
        </p:nvSpPr>
        <p:spPr>
          <a:xfrm>
            <a:off x="5616406" y="2083939"/>
            <a:ext cx="493167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“Time consuming”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5DFC82-7510-917C-B1C5-41A35A76FF16}"/>
              </a:ext>
            </a:extLst>
          </p:cNvPr>
          <p:cNvSpPr/>
          <p:nvPr/>
        </p:nvSpPr>
        <p:spPr>
          <a:xfrm>
            <a:off x="6675120" y="3339013"/>
            <a:ext cx="4137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“Frustrating!”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657A8-DD9F-2FEE-A5F9-0F41283C46D7}"/>
              </a:ext>
            </a:extLst>
          </p:cNvPr>
          <p:cNvSpPr/>
          <p:nvPr/>
        </p:nvSpPr>
        <p:spPr>
          <a:xfrm>
            <a:off x="1587103" y="4268583"/>
            <a:ext cx="36100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“Powerful!”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C86CF9-6F29-F344-44E5-C82FF6514538}"/>
              </a:ext>
            </a:extLst>
          </p:cNvPr>
          <p:cNvSpPr/>
          <p:nvPr/>
        </p:nvSpPr>
        <p:spPr>
          <a:xfrm>
            <a:off x="6096000" y="4436000"/>
            <a:ext cx="4507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“Ver</a:t>
            </a: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y popular”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FE53D0-9912-3227-F272-525FB0594B9A}"/>
              </a:ext>
            </a:extLst>
          </p:cNvPr>
          <p:cNvSpPr/>
          <p:nvPr/>
        </p:nvSpPr>
        <p:spPr>
          <a:xfrm>
            <a:off x="3754678" y="5526746"/>
            <a:ext cx="37234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“Necessary</a:t>
            </a:r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”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4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EFCA-518B-EDE0-0C85-935C94B7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Words of Wisdom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5CD25D5-B86E-573C-43E9-C4C4AF5F28E7}"/>
              </a:ext>
            </a:extLst>
          </p:cNvPr>
          <p:cNvSpPr txBox="1">
            <a:spLocks/>
          </p:cNvSpPr>
          <p:nvPr/>
        </p:nvSpPr>
        <p:spPr>
          <a:xfrm>
            <a:off x="304800" y="1605280"/>
            <a:ext cx="997712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FEM is a powerful modeling tool… </a:t>
            </a:r>
            <a:r>
              <a:rPr lang="en-US" sz="2400" u="sng" dirty="0"/>
              <a:t>but use it with care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Note that FEM is an </a:t>
            </a:r>
            <a:r>
              <a:rPr lang="en-US" sz="2400" b="1" i="1" dirty="0"/>
              <a:t>approximation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ALL models are wrong, but some are useful.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“An FEM program allows an engineer to make mistakes at a rapid rate of speed.” – R. Miller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“An error caused by misunderstanding or oversight is not correctable my mesh refinement [making elements smaller] or by use of a more powerful computer.” – R. Cook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02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5294-90E7-C8BB-212B-2092226C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When to call on FEM?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C45675-E89E-8310-A5F5-2508A31AC642}"/>
              </a:ext>
            </a:extLst>
          </p:cNvPr>
          <p:cNvSpPr txBox="1">
            <a:spLocks/>
          </p:cNvSpPr>
          <p:nvPr/>
        </p:nvSpPr>
        <p:spPr>
          <a:xfrm>
            <a:off x="513080" y="1325563"/>
            <a:ext cx="8458200" cy="4170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Question: How does one know it is time to use FEA software?</a:t>
            </a:r>
          </a:p>
          <a:p>
            <a:endParaRPr lang="en-US" sz="2400" dirty="0"/>
          </a:p>
          <a:p>
            <a:r>
              <a:rPr lang="en-US" sz="2400" dirty="0"/>
              <a:t>Answer: When the complexity of the problem warrants the complexity of the analysis technique!</a:t>
            </a:r>
          </a:p>
          <a:p>
            <a:endParaRPr lang="en-US" sz="2400" dirty="0"/>
          </a:p>
          <a:p>
            <a:r>
              <a:rPr lang="en-US" sz="2400" dirty="0"/>
              <a:t>In other words, it is very important to conduct a lot of </a:t>
            </a:r>
            <a:r>
              <a:rPr lang="en-US" sz="2400" b="1" dirty="0"/>
              <a:t>pre-planning</a:t>
            </a:r>
            <a:r>
              <a:rPr lang="en-US" sz="2400" dirty="0"/>
              <a:t> and ask yourself if FEA is really needed!</a:t>
            </a:r>
          </a:p>
          <a:p>
            <a:pPr lvl="1"/>
            <a:r>
              <a:rPr lang="en-US" dirty="0"/>
              <a:t>FEA has a steep learning curve</a:t>
            </a:r>
          </a:p>
          <a:p>
            <a:pPr lvl="1"/>
            <a:r>
              <a:rPr lang="en-US" dirty="0"/>
              <a:t>Important to know the desired level of accuracy</a:t>
            </a:r>
          </a:p>
        </p:txBody>
      </p:sp>
    </p:spTree>
    <p:extLst>
      <p:ext uri="{BB962C8B-B14F-4D97-AF65-F5344CB8AC3E}">
        <p14:creationId xmlns:p14="http://schemas.microsoft.com/office/powerpoint/2010/main" val="30294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3653-BA01-2606-550E-14BC7D30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170"/>
            <a:ext cx="10515600" cy="1325563"/>
          </a:xfrm>
        </p:spPr>
        <p:txBody>
          <a:bodyPr/>
          <a:lstStyle/>
          <a:p>
            <a:r>
              <a:rPr lang="en-US" dirty="0"/>
              <a:t>What are the advantages?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5D3A5C-4146-4D8D-1F14-7B9F1D0124E1}"/>
              </a:ext>
            </a:extLst>
          </p:cNvPr>
          <p:cNvSpPr txBox="1">
            <a:spLocks/>
          </p:cNvSpPr>
          <p:nvPr/>
        </p:nvSpPr>
        <p:spPr>
          <a:xfrm>
            <a:off x="584200" y="1301393"/>
            <a:ext cx="51816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7030A0"/>
                </a:solidFill>
              </a:rPr>
              <a:t>Model irregularly shaped parts quite easily</a:t>
            </a:r>
          </a:p>
          <a:p>
            <a:endParaRPr lang="en-US" sz="2400" dirty="0"/>
          </a:p>
          <a:p>
            <a:r>
              <a:rPr lang="en-US" sz="2400" dirty="0"/>
              <a:t>Handle general load conditions without much difficultly</a:t>
            </a:r>
          </a:p>
          <a:p>
            <a:endParaRPr lang="en-US" sz="2400" dirty="0"/>
          </a:p>
          <a:p>
            <a:r>
              <a:rPr lang="en-US" sz="2400" dirty="0"/>
              <a:t>It is possible to model bodies made from many materials</a:t>
            </a:r>
          </a:p>
          <a:p>
            <a:endParaRPr lang="en-US" sz="2400" dirty="0"/>
          </a:p>
          <a:p>
            <a:r>
              <a:rPr lang="en-US" sz="2400" dirty="0"/>
              <a:t>Possible to model the effects of many different types of boundary conditions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1E373-7830-A492-8ACD-53AAC7E7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280" y="899160"/>
            <a:ext cx="2645893" cy="4109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6B0F5-46EA-E01B-8383-FF46BC845307}"/>
              </a:ext>
            </a:extLst>
          </p:cNvPr>
          <p:cNvSpPr txBox="1"/>
          <p:nvPr/>
        </p:nvSpPr>
        <p:spPr>
          <a:xfrm>
            <a:off x="8255000" y="5017720"/>
            <a:ext cx="289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3D model of a casting used in a backhoe frame</a:t>
            </a:r>
          </a:p>
        </p:txBody>
      </p:sp>
    </p:spTree>
    <p:extLst>
      <p:ext uri="{BB962C8B-B14F-4D97-AF65-F5344CB8AC3E}">
        <p14:creationId xmlns:p14="http://schemas.microsoft.com/office/powerpoint/2010/main" val="66574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3653-BA01-2606-550E-14BC7D30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170"/>
            <a:ext cx="10515600" cy="1325563"/>
          </a:xfrm>
        </p:spPr>
        <p:txBody>
          <a:bodyPr/>
          <a:lstStyle/>
          <a:p>
            <a:r>
              <a:rPr lang="en-US" dirty="0"/>
              <a:t>What are the advantages?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5D3A5C-4146-4D8D-1F14-7B9F1D0124E1}"/>
              </a:ext>
            </a:extLst>
          </p:cNvPr>
          <p:cNvSpPr txBox="1">
            <a:spLocks/>
          </p:cNvSpPr>
          <p:nvPr/>
        </p:nvSpPr>
        <p:spPr>
          <a:xfrm>
            <a:off x="716017" y="1301393"/>
            <a:ext cx="51816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7030A0"/>
                </a:solidFill>
              </a:rPr>
              <a:t>Vary the size of elements to make it possible to use small elements where necessary</a:t>
            </a:r>
          </a:p>
          <a:p>
            <a:endParaRPr lang="en-US" sz="2400" dirty="0"/>
          </a:p>
          <a:p>
            <a:r>
              <a:rPr lang="en-US" sz="2400" dirty="0"/>
              <a:t>Alter the FE model quite rapidly and cheaply</a:t>
            </a:r>
          </a:p>
          <a:p>
            <a:endParaRPr lang="en-US" sz="2400" dirty="0"/>
          </a:p>
          <a:p>
            <a:r>
              <a:rPr lang="en-US" sz="2400" dirty="0"/>
              <a:t>Include dynamic effects</a:t>
            </a:r>
          </a:p>
          <a:p>
            <a:endParaRPr lang="en-US" sz="2400" dirty="0"/>
          </a:p>
          <a:p>
            <a:r>
              <a:rPr lang="en-US" sz="2400" dirty="0"/>
              <a:t>Handle nonlinear material behavior (plasticity, large deformations, contact)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90133-191B-E8BA-F5A0-505F4E920777}"/>
              </a:ext>
            </a:extLst>
          </p:cNvPr>
          <p:cNvSpPr txBox="1"/>
          <p:nvPr/>
        </p:nvSpPr>
        <p:spPr>
          <a:xfrm>
            <a:off x="7375634" y="5460602"/>
            <a:ext cx="402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2D hydraulic cylinder rod end – a symmetric model was built and note regions with a refined mesh</a:t>
            </a:r>
          </a:p>
        </p:txBody>
      </p:sp>
      <p:pic>
        <p:nvPicPr>
          <p:cNvPr id="7" name="Picture 7" descr="C:\DOCUME~1\sadd\LOCALS~1\Temp\~AUT0046.bmp">
            <a:extLst>
              <a:ext uri="{FF2B5EF4-FFF2-40B4-BE49-F238E27FC236}">
                <a16:creationId xmlns:a16="http://schemas.microsoft.com/office/drawing/2014/main" id="{A969840E-D42A-1AC4-5096-5FFA5BAD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" r="17400" b="6137"/>
          <a:stretch>
            <a:fillRect/>
          </a:stretch>
        </p:blipFill>
        <p:spPr bwMode="auto">
          <a:xfrm>
            <a:off x="8137634" y="964802"/>
            <a:ext cx="14732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89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689C1B-0D9E-2BE6-D509-6D30C18CD564}"/>
              </a:ext>
            </a:extLst>
          </p:cNvPr>
          <p:cNvSpPr txBox="1">
            <a:spLocks/>
          </p:cNvSpPr>
          <p:nvPr/>
        </p:nvSpPr>
        <p:spPr>
          <a:xfrm>
            <a:off x="591557" y="1325563"/>
            <a:ext cx="80772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FEM can analyze structural and non-structural problems.</a:t>
            </a:r>
          </a:p>
          <a:p>
            <a:endParaRPr lang="en-US" sz="2400" dirty="0"/>
          </a:p>
          <a:p>
            <a:r>
              <a:rPr lang="en-US" sz="2400" dirty="0"/>
              <a:t>Common structural applications include:</a:t>
            </a:r>
          </a:p>
          <a:p>
            <a:pPr lvl="1"/>
            <a:r>
              <a:rPr lang="en-US" sz="2000" dirty="0"/>
              <a:t>Stress analysis (trusses, towers, bridges, building frames), stress concentration effects (changes in geometry such as holes and fillets)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Buckling of columns and frames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Vibration analysis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Impact and shock analysis</a:t>
            </a:r>
          </a:p>
          <a:p>
            <a:pPr lvl="1"/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82FB-DE2C-7808-FEEE-C7AE419C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FEM Applications</a:t>
            </a:r>
          </a:p>
        </p:txBody>
      </p:sp>
      <p:pic>
        <p:nvPicPr>
          <p:cNvPr id="7" name="Picture 6" descr="A multicolored metal structure with a graph&#10;&#10;Description automatically generated">
            <a:extLst>
              <a:ext uri="{FF2B5EF4-FFF2-40B4-BE49-F238E27FC236}">
                <a16:creationId xmlns:a16="http://schemas.microsoft.com/office/drawing/2014/main" id="{2D46BEBD-967E-6D41-F5D1-55A3B20E4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20" y="3380047"/>
            <a:ext cx="3411123" cy="1866120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0F4B8066-B931-AE37-9150-7C49761E3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37" y="4215879"/>
            <a:ext cx="3238348" cy="24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2151C-9F49-0904-C62A-473EA7D30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FEM Applications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5393E2-1B4E-C699-9EB1-B2AFF9C67005}"/>
              </a:ext>
            </a:extLst>
          </p:cNvPr>
          <p:cNvSpPr txBox="1">
            <a:spLocks/>
          </p:cNvSpPr>
          <p:nvPr/>
        </p:nvSpPr>
        <p:spPr>
          <a:xfrm>
            <a:off x="304800" y="1066800"/>
            <a:ext cx="80772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Common non-structural applications include:</a:t>
            </a:r>
          </a:p>
          <a:p>
            <a:pPr lvl="1"/>
            <a:r>
              <a:rPr lang="en-US" sz="2000" dirty="0"/>
              <a:t>Heat transfer (cooling systems in laptops or your cell phone)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Fluid flow (air flow around a race car)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5DE5C-0DF2-00A3-C8CC-12C703A8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150" y="2047791"/>
            <a:ext cx="3929690" cy="2063088"/>
          </a:xfrm>
          <a:prstGeom prst="rect">
            <a:avLst/>
          </a:prstGeom>
        </p:spPr>
      </p:pic>
      <p:pic>
        <p:nvPicPr>
          <p:cNvPr id="7" name="Picture 6" descr="A white boat with blue and green waves&#10;&#10;Description automatically generated">
            <a:extLst>
              <a:ext uri="{FF2B5EF4-FFF2-40B4-BE49-F238E27FC236}">
                <a16:creationId xmlns:a16="http://schemas.microsoft.com/office/drawing/2014/main" id="{4F4E2D1C-ACD7-6212-6AC9-1F1BC0222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3333570"/>
            <a:ext cx="5069840" cy="15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0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455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Overview of FEA</vt:lpstr>
      <vt:lpstr>Health warning!</vt:lpstr>
      <vt:lpstr>Why use FEM? If you ask an expert, you will hear…</vt:lpstr>
      <vt:lpstr>Words of Wisdom</vt:lpstr>
      <vt:lpstr>When to call on FEM?</vt:lpstr>
      <vt:lpstr>What are the advantages?</vt:lpstr>
      <vt:lpstr>What are the advantages?</vt:lpstr>
      <vt:lpstr>FEM Applications</vt:lpstr>
      <vt:lpstr>FEM Applications</vt:lpstr>
      <vt:lpstr>General steps in an analysis</vt:lpstr>
    </vt:vector>
  </TitlesOfParts>
  <Company>University of Colorado Boulder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FEA</dc:title>
  <dc:creator>Erik Knudsen</dc:creator>
  <cp:lastModifiedBy>Erik Knudsen</cp:lastModifiedBy>
  <cp:revision>1</cp:revision>
  <dcterms:created xsi:type="dcterms:W3CDTF">2024-01-17T02:20:07Z</dcterms:created>
  <dcterms:modified xsi:type="dcterms:W3CDTF">2024-01-17T02:52:38Z</dcterms:modified>
</cp:coreProperties>
</file>